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7" r:id="rId4"/>
    <p:sldId id="258" r:id="rId5"/>
    <p:sldId id="264" r:id="rId6"/>
    <p:sldId id="265" r:id="rId7"/>
    <p:sldId id="268" r:id="rId8"/>
    <p:sldId id="269" r:id="rId9"/>
    <p:sldId id="270" r:id="rId10"/>
    <p:sldId id="259" r:id="rId11"/>
    <p:sldId id="266" r:id="rId12"/>
    <p:sldId id="267" r:id="rId13"/>
    <p:sldId id="271" r:id="rId14"/>
    <p:sldId id="272" r:id="rId15"/>
    <p:sldId id="260" r:id="rId16"/>
    <p:sldId id="26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9E4B52-77CF-4C81-90D0-CEE018229D7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5FB9FC-3439-4F64-B7EB-C18E87F893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10.1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Parametric and Polar Curves;  Conic Sections</a:t>
            </a:r>
          </a:p>
          <a:p>
            <a:r>
              <a:rPr lang="en-US" dirty="0"/>
              <a:t>“Parametric Equations;  Tangent Lines and Arc Length for Parametric Curves”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Lines to Parametric Curves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we have a curve given by parametric equations with continuous first derivatives with respect to t, we can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using the chain rule.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without eliminating the parameter.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 smtClean="0"/>
                  <a:t>Find the slope of the tangent line to the unit circle x = cos t, y = sin t at the point where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000" dirty="0" smtClean="0"/>
              </a:p>
              <a:p>
                <a:endParaRPr lang="en-US" sz="3000" dirty="0"/>
              </a:p>
              <a:p>
                <a:r>
                  <a:rPr lang="en-US" sz="3000" u="sng" dirty="0" smtClean="0"/>
                  <a:t>Solution</a:t>
                </a:r>
                <a:r>
                  <a:rPr lang="en-US" sz="30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= cos t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000" dirty="0" smtClean="0"/>
                  <a:t> = -sin t which gives 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func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func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endParaRPr lang="en-US" sz="3000" dirty="0" smtClean="0"/>
              </a:p>
              <a:p>
                <a:pPr marL="118872" indent="0">
                  <a:buNone/>
                </a:pP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baseline="-25000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baseline="-25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 baseline="-2500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i="1" baseline="-2500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 smtClean="0"/>
                  <a:t> = - cot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 smtClean="0"/>
                  <a:t> =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8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b="1" i="1" baseline="30000" smtClean="0">
                            <a:latin typeface="Cambria Math"/>
                          </a:rPr>
                          <m:t>𝟐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  <m:r>
                          <a:rPr lang="en-US" sz="2800" b="1" i="1" baseline="3000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 smtClean="0"/>
                  <a:t> Without Eliminating the Parameter 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𝑑</m:t>
                        </m:r>
                        <m:r>
                          <a:rPr lang="en-US" sz="4000" b="1" i="1" baseline="30000">
                            <a:latin typeface="Cambria Math"/>
                          </a:rPr>
                          <m:t>𝟐</m:t>
                        </m:r>
                        <m:r>
                          <a:rPr lang="en-US" sz="40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𝑑𝑥</m:t>
                        </m:r>
                        <m:r>
                          <a:rPr lang="en-US" sz="4000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𝑑𝑦</m:t>
                        </m:r>
                        <m:r>
                          <a:rPr lang="en-US" sz="4000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𝑑𝑦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den>
                    </m:f>
                  </m:oMath>
                </a14:m>
                <a:endParaRPr lang="en-US" sz="4000" dirty="0" smtClean="0"/>
              </a:p>
              <a:p>
                <a:endParaRPr lang="en-US" sz="4000" dirty="0"/>
              </a:p>
              <a:p>
                <a:r>
                  <a:rPr lang="en-US" dirty="0" smtClean="0"/>
                  <a:t>I will demonstrate what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the warning means in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class.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58" y="2667000"/>
            <a:ext cx="3855254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14600" y="4914900"/>
            <a:ext cx="2362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  <m:r>
                          <a:rPr lang="en-US" sz="4800" i="1" baseline="30000">
                            <a:latin typeface="Cambria Math"/>
                          </a:rPr>
                          <m:t>𝟐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𝑑𝑥</m:t>
                        </m:r>
                        <m:r>
                          <a:rPr lang="en-US" sz="4800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3600" dirty="0" smtClean="0"/>
                  <a:t>Without eliminating the parameter, find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b</m:t>
                    </m:r>
                    <m:r>
                      <a:rPr lang="en-US" sz="3600" b="0" i="0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𝑑</m:t>
                        </m:r>
                        <m:r>
                          <a:rPr lang="en-US" sz="3600" b="1" i="1" baseline="30000">
                            <a:latin typeface="Cambria Math"/>
                          </a:rPr>
                          <m:t>𝟐</m:t>
                        </m:r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  <m:r>
                          <a:rPr lang="en-US" sz="3600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 smtClean="0"/>
                  <a:t> at (1,1) on the </a:t>
                </a:r>
                <a:r>
                  <a:rPr lang="en-US" sz="3600" dirty="0" err="1" smtClean="0"/>
                  <a:t>semicubical</a:t>
                </a:r>
                <a:r>
                  <a:rPr lang="en-US" sz="3600" dirty="0" smtClean="0"/>
                  <a:t> parabola (fancy name for the curve) when x = t</a:t>
                </a:r>
                <a:r>
                  <a:rPr lang="en-US" sz="3600" baseline="30000" dirty="0" smtClean="0"/>
                  <a:t>2</a:t>
                </a:r>
                <a:r>
                  <a:rPr lang="en-US" sz="3600" dirty="0" smtClean="0"/>
                  <a:t>, y = t</a:t>
                </a:r>
                <a:r>
                  <a:rPr lang="en-US" sz="3600" baseline="30000" dirty="0" smtClean="0"/>
                  <a:t>3</a:t>
                </a:r>
                <a:r>
                  <a:rPr lang="en-US" sz="3600" dirty="0" smtClean="0"/>
                  <a:t>.</a:t>
                </a:r>
              </a:p>
              <a:p>
                <a:pPr marL="118872" indent="0">
                  <a:buNone/>
                </a:pPr>
                <a:endParaRPr lang="en-US" sz="3000" dirty="0"/>
              </a:p>
              <a:p>
                <a:r>
                  <a:rPr lang="en-US" sz="3000" u="sng" dirty="0" smtClean="0"/>
                  <a:t>Solution</a:t>
                </a:r>
                <a:r>
                  <a:rPr lang="en-US" sz="3000" dirty="0" smtClean="0"/>
                  <a:t>: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/>
                  <a:t>= </a:t>
                </a:r>
                <a:r>
                  <a:rPr lang="en-US" sz="3000" dirty="0" smtClean="0"/>
                  <a:t>3</a:t>
                </a:r>
                <a:r>
                  <a:rPr lang="en-US" sz="3000" dirty="0"/>
                  <a:t> t</a:t>
                </a:r>
                <a:r>
                  <a:rPr lang="en-US" sz="3000" baseline="30000" dirty="0"/>
                  <a:t>2 </a:t>
                </a:r>
                <a:r>
                  <a:rPr lang="en-US" sz="3000" baseline="30000" dirty="0" smtClean="0"/>
                  <a:t> </a:t>
                </a:r>
                <a:r>
                  <a:rPr lang="en-US" sz="3000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:r>
                  <a:rPr lang="en-US" sz="3000" dirty="0" smtClean="0"/>
                  <a:t>2t </a:t>
                </a:r>
                <a:r>
                  <a:rPr lang="en-US" sz="3000" dirty="0"/>
                  <a:t>which gives us </a:t>
                </a:r>
                <a:endParaRPr lang="en-US" sz="3000" dirty="0" smtClean="0"/>
              </a:p>
              <a:p>
                <a:pPr marL="118872" indent="0">
                  <a:buNone/>
                </a:pPr>
                <a:endParaRPr lang="en-US" sz="3000" dirty="0" smtClean="0"/>
              </a:p>
              <a:p>
                <a:pPr marL="118872" indent="0">
                  <a:buNone/>
                </a:pPr>
                <a:r>
                  <a:rPr lang="en-US" sz="3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3 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t</m:t>
                        </m:r>
                      </m:den>
                    </m:f>
                  </m:oMath>
                </a14:m>
                <a:r>
                  <a:rPr lang="en-US" sz="3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 smtClean="0"/>
                  <a:t>t </a:t>
                </a:r>
              </a:p>
              <a:p>
                <a:pPr marL="118872" indent="0">
                  <a:buNone/>
                </a:pPr>
                <a:endParaRPr lang="en-US" sz="3000" dirty="0" smtClean="0"/>
              </a:p>
              <a:p>
                <a:pPr marL="118872" indent="0">
                  <a:buNone/>
                </a:pPr>
                <a:r>
                  <a:rPr lang="en-US" sz="3000" dirty="0" smtClean="0"/>
                  <a:t>and since(1,1) occurs when t=1, </a:t>
                </a:r>
              </a:p>
              <a:p>
                <a:pPr marL="118872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baseline="-25000" dirty="0"/>
                  <a:t>t = </a:t>
                </a:r>
                <a14:m>
                  <m:oMath xmlns:m="http://schemas.openxmlformats.org/officeDocument/2006/math">
                    <m:r>
                      <a:rPr lang="en-US" sz="3600" b="0" i="1" baseline="-2500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		+m, increasing</a:t>
                </a:r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733800" y="57150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0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  <m:r>
                          <a:rPr lang="en-US" sz="4800" i="1" baseline="30000">
                            <a:latin typeface="Cambria Math"/>
                          </a:rPr>
                          <m:t>𝟐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𝑑𝑥</m:t>
                        </m:r>
                        <m:r>
                          <a:rPr lang="en-US" sz="4800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/>
                  <a:t> con’t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  <a:r>
                  <a:rPr lang="en-US" sz="2800" dirty="0">
                    <a:latin typeface="Cambria Math"/>
                  </a:rPr>
                  <a:t>= the derivative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i="1" dirty="0">
                    <a:latin typeface="Cambria Math"/>
                  </a:rPr>
                  <a:t>  </a:t>
                </a:r>
                <a:r>
                  <a:rPr lang="en-US" sz="2800" dirty="0">
                    <a:latin typeface="Cambria Math"/>
                  </a:rPr>
                  <a:t>with respect to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/>
                  </a:rPr>
                  <a:t> </a:t>
                </a:r>
                <a:endParaRPr lang="en-US" sz="2800" dirty="0" smtClean="0">
                  <a:latin typeface="Cambria Math"/>
                </a:endParaRPr>
              </a:p>
              <a:p>
                <a:pPr marL="118872" indent="0">
                  <a:buNone/>
                </a:pPr>
                <a:endParaRPr lang="en-US" sz="2800" dirty="0">
                  <a:latin typeface="Cambria Math"/>
                </a:endParaRPr>
              </a:p>
              <a:p>
                <a:pPr marL="118872" indent="0">
                  <a:buNone/>
                </a:pPr>
                <a:r>
                  <a:rPr lang="en-US" sz="2800" dirty="0" smtClean="0">
                    <a:latin typeface="Cambria Math"/>
                  </a:rPr>
                  <a:t>which </a:t>
                </a:r>
                <a:r>
                  <a:rPr lang="en-US" sz="2800" dirty="0">
                    <a:latin typeface="Cambria Math"/>
                  </a:rPr>
                  <a:t>gives </a:t>
                </a:r>
                <a:r>
                  <a:rPr lang="en-US" sz="2800" dirty="0" smtClean="0">
                    <a:latin typeface="Cambria Math"/>
                  </a:rPr>
                  <a:t>us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𝑑𝑦</m:t>
                            </m:r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and since(1,1) occurs when t=1, </a:t>
                </a:r>
                <a:endParaRPr lang="en-US" dirty="0" smtClean="0"/>
              </a:p>
              <a:p>
                <a:pPr marL="118872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b="1" i="1" baseline="30000">
                                <a:latin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b="1" i="1" baseline="3000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baseline="-25000" dirty="0"/>
                  <a:t>t = </a:t>
                </a:r>
                <a14:m>
                  <m:oMath xmlns:m="http://schemas.openxmlformats.org/officeDocument/2006/math">
                    <m:r>
                      <a:rPr lang="en-US" sz="4000" i="1" baseline="-2500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(1)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	concave up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b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886200" y="57912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 of Parametric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arc length formula also comes from the distance formula, as we discussed last week.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24200"/>
            <a:ext cx="91186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8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Cycloid (The Apple of Discord)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some reading on pages 698-699 that might interest you regarding application of our work in section 10.1 that relates to the early study of differentiation and integration during the 1600’s and: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76521"/>
            <a:ext cx="4657725" cy="182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70455"/>
            <a:ext cx="3657600" cy="28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the memories…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lewis\AppData\Local\Microsoft\Windows\Temporary Internet Files\Content.Outlook\B2XPJWPL\100MEDIA$IMAG0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7375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4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this chapter, we will study alternative ways of expressing curves in the plane.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Curves described in component form (parametric curves)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Polar curves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Conic sections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You have seen all of these in previous years, and we will now find tangent lines, arc length, etc. associated with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</a:rPr>
              <a:t>Parametric equations </a:t>
            </a:r>
            <a:r>
              <a:rPr lang="en-US" dirty="0" smtClean="0"/>
              <a:t>express motion in such a way that the x- and y-coordinates, as functions of time,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</a:rPr>
              <a:t>x = f(t)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</a:rPr>
              <a:t>y = f(t)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resulting curve (C) shows the trajectory of the particle described by the equations.</a:t>
            </a:r>
          </a:p>
          <a:p>
            <a:pPr marL="118872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graph a parametric equation, you may want to start by </a:t>
            </a:r>
            <a:r>
              <a:rPr lang="en-US" dirty="0" smtClean="0">
                <a:solidFill>
                  <a:schemeClr val="accent6"/>
                </a:solidFill>
              </a:rPr>
              <a:t>eliminating the parameter, or by making a table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NOTE:  t = time is the parameter for many, but it can be any independent variable that varies over some interval of real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Sketch the trajectory over the time interval [0,10] of the particle whose parametric equations of motion are: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x = t – 3sint 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 = 4 – 3cost.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Solution:  Start by </a:t>
            </a:r>
            <a:r>
              <a:rPr lang="en-US" dirty="0" smtClean="0">
                <a:solidFill>
                  <a:schemeClr val="accent6"/>
                </a:solidFill>
              </a:rPr>
              <a:t>making a table and plotting points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x = 0 – 3*sin(0) = 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 = 4 – 3*cos(0) = 1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743200" cy="459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9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After completing the table, connect the points with a smooth curve, </a:t>
            </a:r>
            <a:r>
              <a:rPr lang="en-US" sz="2800" dirty="0" smtClean="0">
                <a:solidFill>
                  <a:srgbClr val="FF0000"/>
                </a:solidFill>
              </a:rPr>
              <a:t>indicate direction of travel, and label the points with their associated value(s) of 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There is no t-axis in the picture.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4953000" cy="311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Find the graph of the parametric equations    </a:t>
                </a:r>
              </a:p>
              <a:p>
                <a:pPr lvl="1"/>
                <a:r>
                  <a:rPr lang="en-US" dirty="0" smtClean="0"/>
                  <a:t>x = cos t, y = sin t on the interval [0,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].</a:t>
                </a:r>
              </a:p>
              <a:p>
                <a:pPr marL="118872" indent="0">
                  <a:buNone/>
                </a:pPr>
                <a:endParaRPr lang="en-US" dirty="0" smtClean="0"/>
              </a:p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  It is often faster to graph by eliminating the parameter, t.  For this example, we will use the Pythagorean identity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t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t </a:t>
                </a:r>
                <a:r>
                  <a:rPr lang="en-US" dirty="0" smtClean="0"/>
                  <a:t>= 1 and substitution which gives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1 </a:t>
                </a:r>
                <a:r>
                  <a:rPr lang="en-US" dirty="0" smtClean="0"/>
                  <a:t>which is a circle.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791" r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732" y="1773238"/>
            <a:ext cx="3949536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1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Orientation is the direction in which the graph is traced as the parameter increases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Indicating this direction of travel on the graph is the difference between a curve and a parametric curve.</a:t>
            </a:r>
          </a:p>
          <a:p>
            <a:r>
              <a:rPr lang="en-US" dirty="0" smtClean="0"/>
              <a:t>The orientation in example 2 was counterclockwise (see the arrow).</a:t>
            </a:r>
          </a:p>
          <a:p>
            <a:r>
              <a:rPr lang="en-US" dirty="0" smtClean="0"/>
              <a:t>To reverse the orientation, we could replace t with –t in example 2.</a:t>
            </a:r>
          </a:p>
          <a:p>
            <a:r>
              <a:rPr lang="en-US" dirty="0" smtClean="0"/>
              <a:t>This does not work for every parametric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6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all parametric equations produce curves with definite orientations</a:t>
            </a:r>
            <a:r>
              <a:rPr lang="en-US" dirty="0" smtClean="0"/>
              <a:t>;  if the equations are badly behaved, then the point tracing the curve may leap around sporadically or move back and forth, failing to determine a definite direction.</a:t>
            </a:r>
          </a:p>
          <a:p>
            <a:r>
              <a:rPr lang="en-US" dirty="0" smtClean="0"/>
              <a:t>Example:  x = sin t, y = sin </a:t>
            </a:r>
            <a:r>
              <a:rPr lang="en-US" baseline="30000" dirty="0" smtClean="0"/>
              <a:t>2</a:t>
            </a:r>
            <a:r>
              <a:rPr lang="en-US" dirty="0" smtClean="0"/>
              <a:t> t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This has an orientation that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moves periodically back and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forth along the parabola.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01" y="4648200"/>
            <a:ext cx="29584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70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488</TotalTime>
  <Words>958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Section 10.1</vt:lpstr>
      <vt:lpstr>All graphics are attributed to:</vt:lpstr>
      <vt:lpstr>Chapter Introduction</vt:lpstr>
      <vt:lpstr>Parametric Equations</vt:lpstr>
      <vt:lpstr>Example 1</vt:lpstr>
      <vt:lpstr>Example 1 con’t</vt:lpstr>
      <vt:lpstr>Example 2</vt:lpstr>
      <vt:lpstr>Orientation</vt:lpstr>
      <vt:lpstr>NOTE</vt:lpstr>
      <vt:lpstr>Tangent Lines to Parametric Curves</vt:lpstr>
      <vt:lpstr>Example</vt:lpstr>
      <vt:lpstr>Finding d2y/dx2 Without Eliminating the Parameter </vt:lpstr>
      <vt:lpstr>Example of d2y/dx2</vt:lpstr>
      <vt:lpstr>Example of d2y/dx2 con’t</vt:lpstr>
      <vt:lpstr>Arc Length of Parametric Curves</vt:lpstr>
      <vt:lpstr>The Cycloid (The Apple of Discord)</vt:lpstr>
      <vt:lpstr>Oh, the memories…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10.1</dc:title>
  <dc:creator>Lewis, Deborah</dc:creator>
  <cp:lastModifiedBy>Lewis, Deborah</cp:lastModifiedBy>
  <cp:revision>15</cp:revision>
  <dcterms:created xsi:type="dcterms:W3CDTF">2014-08-26T18:25:53Z</dcterms:created>
  <dcterms:modified xsi:type="dcterms:W3CDTF">2014-09-23T23:58:49Z</dcterms:modified>
</cp:coreProperties>
</file>